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59" r:id="rId4"/>
    <p:sldId id="271" r:id="rId5"/>
    <p:sldId id="260" r:id="rId6"/>
    <p:sldId id="281" r:id="rId7"/>
    <p:sldId id="284" r:id="rId8"/>
    <p:sldId id="285" r:id="rId9"/>
    <p:sldId id="279" r:id="rId10"/>
    <p:sldId id="272" r:id="rId11"/>
    <p:sldId id="282" r:id="rId12"/>
    <p:sldId id="283" r:id="rId13"/>
    <p:sldId id="277" r:id="rId14"/>
    <p:sldId id="274" r:id="rId15"/>
    <p:sldId id="286" r:id="rId16"/>
    <p:sldId id="275" r:id="rId17"/>
    <p:sldId id="276" r:id="rId18"/>
  </p:sldIdLst>
  <p:sldSz cx="12192000" cy="6858000"/>
  <p:notesSz cx="6797675" cy="9928225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89911" autoAdjust="0"/>
  </p:normalViewPr>
  <p:slideViewPr>
    <p:cSldViewPr snapToGrid="0">
      <p:cViewPr varScale="1">
        <p:scale>
          <a:sx n="82" d="100"/>
          <a:sy n="82" d="100"/>
        </p:scale>
        <p:origin x="725" y="77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02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D59DDE-941A-46F7-9E66-E92CFCCFB706}" type="datetime1">
              <a:rPr lang="sl-SI" smtClean="0"/>
              <a:t>11. 04. 2023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4E50CC-F33A-4EF4-9F12-93EC4A21A0CF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DDFC638-0DFB-4781-AA1E-AC5E15E54940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2674CE4-FBD8-4481-AEFB-CA53E599A745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674CE4-FBD8-4481-AEFB-CA53E599A745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sl-SI" dirty="0"/>
              <a:t>Navedite prednosti predstavitve za občinstvo: odrasle udeležence vsebina izobraževanja bolj zanima, če vedo, zakaj ali kako je to zanje pomembno.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sl-SI" dirty="0"/>
              <a:t>Strokovno znanje predstavitelja v predmetu: v tem območju na kratko navedite svoje reference ali razložite, kaj jim lahko ponudite.</a:t>
            </a:r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-SI" dirty="0"/>
              <a:t>Opisi lekcij naj bodo kratki.</a:t>
            </a:r>
          </a:p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sl-SI" smtClean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55871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-SI" b="1" dirty="0"/>
              <a:t>Primeri ciljev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sl-SI" dirty="0"/>
              <a:t>Na koncu te lekcije boste znali: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sl-SI" dirty="0"/>
              <a:t>shraniti datoteke v spletni strežnik skupine.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sl-SI" dirty="0"/>
              <a:t>Premakniti datoteke na drugo mesto v spletnem strežniku skupine.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sl-SI" dirty="0"/>
              <a:t>Dati datoteke v skupno rabo v spletni strežnik skupine.</a:t>
            </a:r>
          </a:p>
          <a:p>
            <a:pPr rtl="0"/>
            <a:endParaRPr lang="sl-SI" dirty="0"/>
          </a:p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sl-SI" smtClean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69441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otnik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3" name="Pravokotnik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4" name="Pravokotnik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5" name="Pravokotnik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6" name="Pravokotnik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7" name="Pravokotnik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0" name="Zaobljeni pravokotnik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1" name="Zaobljeni pravokotnik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7" name="Pravokotnik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10" name="Pravokotnik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11" name="Pravokotnik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rtlCol="0"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 rtlCol="0"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17" name="Označba mesta za nogo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8" name="Označba mesta za datum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889750DF-B4EA-41E4-9BB2-164485A8E769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29" name="Označba mesta za številko diapozitiva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 rtlCol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7E643C-4CCC-4D52-885C-06B44C1FD6C5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1143000"/>
            <a:ext cx="2540000" cy="54483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 rtlCol="0"/>
          <a:lstStyle>
            <a:lvl5pPr>
              <a:defRPr/>
            </a:lvl5pPr>
          </a:lstStyle>
          <a:p>
            <a:pPr lvl="0" rtl="0" eaLnBrk="1" latinLnBrk="0" hangingPunct="1"/>
            <a:r>
              <a:rPr lang="sl-SI" noProof="0" dirty="0"/>
              <a:t>Uredite sloge besedila matrice</a:t>
            </a:r>
          </a:p>
          <a:p>
            <a:pPr lvl="1" rtl="0" eaLnBrk="1" latinLnBrk="0" hangingPunct="1"/>
            <a:r>
              <a:rPr lang="sl-SI" noProof="0" dirty="0"/>
              <a:t>Druga raven</a:t>
            </a:r>
          </a:p>
          <a:p>
            <a:pPr lvl="2" rtl="0" eaLnBrk="1" latinLnBrk="0" hangingPunct="1"/>
            <a:r>
              <a:rPr lang="sl-SI" noProof="0" dirty="0"/>
              <a:t>Tretja raven</a:t>
            </a:r>
          </a:p>
          <a:p>
            <a:pPr lvl="3" rtl="0" eaLnBrk="1" latinLnBrk="0" hangingPunct="1"/>
            <a:r>
              <a:rPr lang="sl-SI" noProof="0" dirty="0"/>
              <a:t>Četrta raven</a:t>
            </a:r>
          </a:p>
          <a:p>
            <a:pPr lvl="4" rtl="0" eaLnBrk="1" latinLnBrk="0" hangingPunct="1"/>
            <a:r>
              <a:rPr lang="sl-SI" noProof="0" dirty="0"/>
              <a:t>Peta raven</a:t>
            </a:r>
            <a:endParaRPr kumimoji="0"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E739CD-B5EB-45E2-9179-27B0530A5A4C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63D964-8CA8-4902-9D0A-A868DB947E58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rtlCol="0"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kumimoji="0"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rtlCol="0"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B3FC36-BB3D-4232-8B06-3E6E40144258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D5EDD4-830D-45D1-9490-92F563421505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rtlCol="0" anchor="ctr"/>
          <a:lstStyle>
            <a:lvl1pPr>
              <a:defRPr sz="4000" b="0" i="0" cap="none" baseline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vsebin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28" name="Označba mesta za nogo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6" name="Označba mesta za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6A1859-66D2-4313-B7C3-5F469A988FEF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27" name="Označba mesta za številko diapoz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rtlCol="0"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 rtlCol="0"/>
          <a:lstStyle/>
          <a:p>
            <a:pPr rtl="0"/>
            <a:fld id="{5A45F365-E9AF-49FF-BFF2-F9E14FF54C1C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5EFB11-DEE7-4454-A267-52D2BFD21B9D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7137995" y="1101970"/>
            <a:ext cx="4511040" cy="877824"/>
          </a:xfrm>
        </p:spPr>
        <p:txBody>
          <a:bodyPr rtlCol="0" anchor="b"/>
          <a:lstStyle>
            <a:lvl1pPr algn="l">
              <a:buNone/>
              <a:defRPr sz="1800" b="1"/>
            </a:lvl1pPr>
          </a:lstStyle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 rtlCol="0"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0AD1B4-1DB8-46B0-81A8-11953D4ECA49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rtlCol="0" anchor="t"/>
          <a:lstStyle>
            <a:lvl1pPr algn="ctr">
              <a:buNone/>
              <a:defRPr sz="2000" b="1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sl-SI" noProof="0"/>
              <a:t>Kliknite ikono, če želite dodati sliko</a:t>
            </a:r>
            <a:endParaRPr kumimoji="0"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ED24F-6FA0-42C8-AC70-9777984F2493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9" name="Pravokotnik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0" name="Pravokotnik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1" name="Pravokotnik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2" name="Pravokotnik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3" name="Zaobljeni pravokotnik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4" name="Zaobljeni pravokotnik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5" name="Pravokotnik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6" name="Pravokotnik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7" name="Pravokotnik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8" name="Pravokotnik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9" name="Pravokotnik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40" name="Pravokotnik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2" name="Označba mesta za naslov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13" name="Označba mesta za besedil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 rtlCol="0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14" name="Označba mesta za datum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 rtlCol="0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3E60D7BA-A218-4DDC-BC93-F1F868909F1E}" type="datetime1">
              <a:rPr lang="sl-SI" noProof="0" smtClean="0"/>
              <a:t>11. 04. 2023</a:t>
            </a:fld>
            <a:endParaRPr lang="sl-SI" noProof="0" dirty="0"/>
          </a:p>
        </p:txBody>
      </p:sp>
      <p:sp>
        <p:nvSpPr>
          <p:cNvPr id="23" name="Označba mesta za številko diapozitiva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rtlCol="0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gica.si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www.olgica.si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11188" y="1246096"/>
            <a:ext cx="9969623" cy="1470025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/>
              <a:t>Trajnostna mobilnost na Olgici s poudarkom na aktivnostih v </a:t>
            </a:r>
            <a:r>
              <a:rPr lang="sl-SI" dirty="0" err="1"/>
              <a:t>RaP</a:t>
            </a:r>
            <a:r>
              <a:rPr lang="sl-SI" dirty="0"/>
              <a:t>  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31425" y="4364102"/>
            <a:ext cx="6604000" cy="1752600"/>
          </a:xfrm>
        </p:spPr>
        <p:txBody>
          <a:bodyPr rtlCol="0">
            <a:normAutofit/>
          </a:bodyPr>
          <a:lstStyle/>
          <a:p>
            <a:pPr rtl="0"/>
            <a:r>
              <a:rPr lang="sl-SI" sz="2000" dirty="0"/>
              <a:t>Koordinatorica projekta na šoli:</a:t>
            </a:r>
          </a:p>
          <a:p>
            <a:pPr rtl="0"/>
            <a:r>
              <a:rPr lang="sl-SI" sz="2000" dirty="0"/>
              <a:t>Mateja Simonič </a:t>
            </a:r>
          </a:p>
          <a:p>
            <a:pPr rtl="0"/>
            <a:endParaRPr lang="sl-SI" sz="2000" dirty="0"/>
          </a:p>
          <a:p>
            <a:pPr rtl="0"/>
            <a:r>
              <a:rPr lang="sl-SI" sz="2000" dirty="0"/>
              <a:t>Laško, april 2023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09792AF-EA07-54E3-DE17-183530348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41" y="4505390"/>
            <a:ext cx="1475022" cy="187527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53BDD6F-E0ED-FAA2-F10F-788448C05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610" y="4456791"/>
            <a:ext cx="1929131" cy="194750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D01E31C-4EAA-72F9-C1E9-D7D27068CC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26" y="4505390"/>
            <a:ext cx="1470025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08F3D6D-0EE3-BD2E-9CA7-60ED96474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0629"/>
            <a:ext cx="10972800" cy="5313907"/>
          </a:xfrm>
        </p:spPr>
        <p:txBody>
          <a:bodyPr/>
          <a:lstStyle/>
          <a:p>
            <a:pPr rtl="0">
              <a:lnSpc>
                <a:spcPct val="200000"/>
              </a:lnSpc>
            </a:pPr>
            <a:r>
              <a:rPr lang="sl-SI" sz="1800" dirty="0"/>
              <a:t>Z Nahrbtnikom v hribe (Lovrenška jezera, pohod po Jurčičevi poti, Uršlja gora, Boč …)</a:t>
            </a:r>
          </a:p>
          <a:p>
            <a:pPr rtl="0">
              <a:lnSpc>
                <a:spcPct val="200000"/>
              </a:lnSpc>
            </a:pPr>
            <a:r>
              <a:rPr lang="sl-SI" sz="1800" dirty="0"/>
              <a:t>Podnebni tek </a:t>
            </a:r>
          </a:p>
          <a:p>
            <a:pPr marL="109728" indent="0">
              <a:buNone/>
            </a:pP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D13D690-AFC1-0C76-C779-BF621F027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29" y="2447159"/>
            <a:ext cx="2952531" cy="306808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109C9D9-C982-BD1C-FE61-8DD860DBFA13}"/>
              </a:ext>
            </a:extLst>
          </p:cNvPr>
          <p:cNvSpPr txBox="1"/>
          <p:nvPr/>
        </p:nvSpPr>
        <p:spPr>
          <a:xfrm>
            <a:off x="1067723" y="5515248"/>
            <a:ext cx="2974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Lovrenška jezera (2.-9. razred)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517" y="2249287"/>
            <a:ext cx="3240379" cy="3265961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F109C9D9-C982-BD1C-FE61-8DD860DBFA13}"/>
              </a:ext>
            </a:extLst>
          </p:cNvPr>
          <p:cNvSpPr txBox="1"/>
          <p:nvPr/>
        </p:nvSpPr>
        <p:spPr>
          <a:xfrm>
            <a:off x="5232305" y="5510845"/>
            <a:ext cx="2974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Boč (2.-9. razred)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D3C8D3E-0BD7-A90D-53C2-1D32C0AA5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174" y="2249287"/>
            <a:ext cx="3226166" cy="3392363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28FE607-0592-5BC2-3907-938C4273C5A7}"/>
              </a:ext>
            </a:extLst>
          </p:cNvPr>
          <p:cNvSpPr txBox="1"/>
          <p:nvPr/>
        </p:nvSpPr>
        <p:spPr>
          <a:xfrm>
            <a:off x="8445435" y="5445443"/>
            <a:ext cx="2676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Podnebni tek – Čas se izteka  (5. razred) </a:t>
            </a:r>
          </a:p>
        </p:txBody>
      </p:sp>
    </p:spTree>
    <p:extLst>
      <p:ext uri="{BB962C8B-B14F-4D97-AF65-F5344CB8AC3E}">
        <p14:creationId xmlns:p14="http://schemas.microsoft.com/office/powerpoint/2010/main" val="65537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33C85B4-A7B9-D6E6-C0EB-9475CFE56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7464"/>
            <a:ext cx="10972800" cy="5478884"/>
          </a:xfrm>
        </p:spPr>
        <p:txBody>
          <a:bodyPr>
            <a:normAutofit/>
          </a:bodyPr>
          <a:lstStyle/>
          <a:p>
            <a:r>
              <a:rPr lang="sl-SI" sz="1800" dirty="0" err="1"/>
              <a:t>Pasavček</a:t>
            </a:r>
            <a:endParaRPr lang="sl-SI" sz="1800" dirty="0"/>
          </a:p>
        </p:txBody>
      </p:sp>
      <p:pic>
        <p:nvPicPr>
          <p:cNvPr id="4" name="Označba mesta vsebine 12">
            <a:extLst>
              <a:ext uri="{FF2B5EF4-FFF2-40B4-BE49-F238E27FC236}">
                <a16:creationId xmlns:a16="http://schemas.microsoft.com/office/drawing/2014/main" id="{0C03C267-6951-C430-9BB3-29BB55DD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00" y="1676298"/>
            <a:ext cx="3917371" cy="38267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D4FCA58-781B-1F99-EBE0-19CA4D7D7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57" y="1127464"/>
            <a:ext cx="3636327" cy="380852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9D8B4B2-3936-E6FC-FC7E-E308037641F0}"/>
              </a:ext>
            </a:extLst>
          </p:cNvPr>
          <p:cNvSpPr txBox="1"/>
          <p:nvPr/>
        </p:nvSpPr>
        <p:spPr>
          <a:xfrm>
            <a:off x="1501596" y="5181702"/>
            <a:ext cx="250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 err="1"/>
              <a:t>Pasavček</a:t>
            </a:r>
            <a:r>
              <a:rPr lang="sl-SI" sz="1100" dirty="0"/>
              <a:t> (1.-3. razred)</a:t>
            </a:r>
            <a:r>
              <a:rPr lang="sl-SI" dirty="0"/>
              <a:t>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1618D3C-4DEA-F7C0-7B2D-7A9FB2D85CCC}"/>
              </a:ext>
            </a:extLst>
          </p:cNvPr>
          <p:cNvSpPr txBox="1"/>
          <p:nvPr/>
        </p:nvSpPr>
        <p:spPr>
          <a:xfrm>
            <a:off x="5436205" y="4805179"/>
            <a:ext cx="2460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Veselo v nov dan (1.-3. razred)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66C891E-A631-D094-4532-8DC9DF677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28834" y="956427"/>
            <a:ext cx="3542521" cy="3666931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8608293-37F6-CFCA-6964-5402EE2F1A02}"/>
              </a:ext>
            </a:extLst>
          </p:cNvPr>
          <p:cNvSpPr txBox="1"/>
          <p:nvPr/>
        </p:nvSpPr>
        <p:spPr>
          <a:xfrm>
            <a:off x="9367852" y="4397550"/>
            <a:ext cx="250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 err="1"/>
              <a:t>Pasavček</a:t>
            </a:r>
            <a:r>
              <a:rPr lang="sl-SI" sz="1100" dirty="0"/>
              <a:t> (1.-3. razred)</a:t>
            </a:r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022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89E98D-CEBF-6122-A358-0A438BA2E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54" y="707994"/>
            <a:ext cx="10972800" cy="1066800"/>
          </a:xfrm>
        </p:spPr>
        <p:txBody>
          <a:bodyPr>
            <a:normAutofit/>
          </a:bodyPr>
          <a:lstStyle/>
          <a:p>
            <a:r>
              <a:rPr lang="sl-SI" sz="3200" dirty="0"/>
              <a:t>Zmorem več (6.-9. r in. 1.-5r)  </a:t>
            </a:r>
          </a:p>
        </p:txBody>
      </p:sp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9862D3CC-61C5-17F5-F59C-AC9705291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12" y="1825656"/>
            <a:ext cx="10972800" cy="432435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sl-SI" sz="1800" dirty="0" err="1"/>
              <a:t>Olgoposel</a:t>
            </a:r>
            <a:r>
              <a:rPr lang="sl-SI" sz="1800" dirty="0"/>
              <a:t> in </a:t>
            </a:r>
            <a:r>
              <a:rPr lang="sl-SI" sz="1800" dirty="0" err="1"/>
              <a:t>Startup</a:t>
            </a:r>
            <a:r>
              <a:rPr lang="sl-SI" sz="1800" dirty="0"/>
              <a:t> na Olgici (Ptuj to go – doživite Ptuj skozi zgodovino na trajnostni način)</a:t>
            </a:r>
          </a:p>
          <a:p>
            <a:pPr>
              <a:lnSpc>
                <a:spcPct val="200000"/>
              </a:lnSpc>
            </a:pPr>
            <a:r>
              <a:rPr lang="sl-SI" sz="1800" dirty="0" err="1"/>
              <a:t>Obeležitev</a:t>
            </a:r>
            <a:r>
              <a:rPr lang="sl-SI" sz="1800" dirty="0"/>
              <a:t> svetovnega dneva Spomina na žrtve prometnih nesreč </a:t>
            </a:r>
          </a:p>
          <a:p>
            <a:pPr>
              <a:lnSpc>
                <a:spcPct val="200000"/>
              </a:lnSpc>
            </a:pPr>
            <a:endParaRPr lang="sl-SI" sz="1800" dirty="0"/>
          </a:p>
          <a:p>
            <a:pPr marL="109728" indent="0">
              <a:lnSpc>
                <a:spcPct val="200000"/>
              </a:lnSpc>
              <a:buNone/>
            </a:pPr>
            <a:r>
              <a:rPr lang="sl-SI" sz="1800" dirty="0"/>
              <a:t> 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4DA7D28-B1BC-6AAE-FB3D-232E39653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224" y="2654424"/>
            <a:ext cx="3400415" cy="3546444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420CC2C-3732-F0CC-1F1E-EF593671A097}"/>
              </a:ext>
            </a:extLst>
          </p:cNvPr>
          <p:cNvSpPr txBox="1"/>
          <p:nvPr/>
        </p:nvSpPr>
        <p:spPr>
          <a:xfrm>
            <a:off x="8993081" y="6160734"/>
            <a:ext cx="3071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 err="1"/>
              <a:t>Startup</a:t>
            </a:r>
            <a:r>
              <a:rPr lang="sl-SI" sz="1100" dirty="0"/>
              <a:t> na Olgici (7.-9. razred)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088CA58-6EB9-65EC-BA4E-45A4AE219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007" y="3027285"/>
            <a:ext cx="3130127" cy="3395059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02C50410-FA6A-5CDF-6EBA-98C13CBB8768}"/>
              </a:ext>
            </a:extLst>
          </p:cNvPr>
          <p:cNvSpPr txBox="1"/>
          <p:nvPr/>
        </p:nvSpPr>
        <p:spPr>
          <a:xfrm>
            <a:off x="2437347" y="6422344"/>
            <a:ext cx="32225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dirty="0" err="1"/>
              <a:t>Slovestnost</a:t>
            </a:r>
            <a:r>
              <a:rPr lang="sl-SI" sz="1100" dirty="0"/>
              <a:t> od dnevu spomina na žrtve prometnih nesreč </a:t>
            </a:r>
          </a:p>
        </p:txBody>
      </p:sp>
    </p:spTree>
    <p:extLst>
      <p:ext uri="{BB962C8B-B14F-4D97-AF65-F5344CB8AC3E}">
        <p14:creationId xmlns:p14="http://schemas.microsoft.com/office/powerpoint/2010/main" val="56158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298478"/>
            <a:ext cx="10972800" cy="10668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dirty="0"/>
              <a:t>Opravljanje nalog v okviru projekta Varno na kolesu (Čelada je </a:t>
            </a:r>
            <a:r>
              <a:rPr lang="sl-SI" sz="1800" dirty="0" err="1"/>
              <a:t>kul</a:t>
            </a:r>
            <a:r>
              <a:rPr lang="sl-SI" sz="1800" dirty="0"/>
              <a:t>, anketni vprašalnik, Kolo in TM, Kolesarim in nabiram </a:t>
            </a:r>
            <a:r>
              <a:rPr lang="sl-SI" sz="1800" dirty="0" err="1"/>
              <a:t>km_kolesarski</a:t>
            </a:r>
            <a:r>
              <a:rPr lang="sl-SI" sz="1800" dirty="0"/>
              <a:t> izlet s starši, Kolesarjem prijazna šola, </a:t>
            </a:r>
            <a:r>
              <a:rPr lang="sl-SI" sz="1800" dirty="0" err="1"/>
              <a:t>Tour</a:t>
            </a:r>
            <a:r>
              <a:rPr lang="sl-SI" sz="1800" dirty="0"/>
              <a:t> po mojih krajih…)</a:t>
            </a:r>
            <a:br>
              <a:rPr lang="sl-SI" sz="1800" dirty="0"/>
            </a:br>
            <a:endParaRPr lang="sl-SI" sz="18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A1453A58-F0A8-5EFC-F523-605C8CA7C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89" y="2065577"/>
            <a:ext cx="2960335" cy="315769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9448041-DCCC-9F2D-B2BC-6A2446FFB06E}"/>
              </a:ext>
            </a:extLst>
          </p:cNvPr>
          <p:cNvSpPr txBox="1"/>
          <p:nvPr/>
        </p:nvSpPr>
        <p:spPr>
          <a:xfrm>
            <a:off x="362188" y="5195870"/>
            <a:ext cx="3394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Vseslovenski zmagovalci projekta (5. razred)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3C5F340-9EE0-A5B1-1B37-FD3155B8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576" y="2141232"/>
            <a:ext cx="2902395" cy="287521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1E80D87-8AB3-AD10-659C-8BC699D1199C}"/>
              </a:ext>
            </a:extLst>
          </p:cNvPr>
          <p:cNvSpPr txBox="1"/>
          <p:nvPr/>
        </p:nvSpPr>
        <p:spPr>
          <a:xfrm>
            <a:off x="3492045" y="4961657"/>
            <a:ext cx="2935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Opravljanje različnih nalog (5.-9. razred)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1FFB907-6E41-B296-323B-EA385C684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74" y="2141232"/>
            <a:ext cx="2799415" cy="2820425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211C38C3-28D3-3DF0-C767-97D7721B8D1A}"/>
              </a:ext>
            </a:extLst>
          </p:cNvPr>
          <p:cNvSpPr txBox="1"/>
          <p:nvPr/>
        </p:nvSpPr>
        <p:spPr>
          <a:xfrm>
            <a:off x="6792508" y="4961657"/>
            <a:ext cx="2935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Kolesarski izlet s starši (1.-9. razred)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BE68B20-B0A8-AA25-B63D-D868621651B9}"/>
              </a:ext>
            </a:extLst>
          </p:cNvPr>
          <p:cNvSpPr txBox="1"/>
          <p:nvPr/>
        </p:nvSpPr>
        <p:spPr>
          <a:xfrm>
            <a:off x="702128" y="675783"/>
            <a:ext cx="4669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tx2"/>
                </a:solidFill>
              </a:rPr>
              <a:t>VARNO NA KOLESU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1E5B278-FCF1-E3A5-5F08-B5FCD2EE9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184" y="2141232"/>
            <a:ext cx="2907067" cy="2951878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5F50BEDD-7FB5-ECD7-5352-326A50B498F4}"/>
              </a:ext>
            </a:extLst>
          </p:cNvPr>
          <p:cNvSpPr txBox="1"/>
          <p:nvPr/>
        </p:nvSpPr>
        <p:spPr>
          <a:xfrm flipH="1">
            <a:off x="9819962" y="5016451"/>
            <a:ext cx="2372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 err="1"/>
              <a:t>Tour</a:t>
            </a:r>
            <a:r>
              <a:rPr lang="sl-SI" sz="1100" dirty="0"/>
              <a:t> po mojih krajih (6.-9. razred)</a:t>
            </a:r>
          </a:p>
        </p:txBody>
      </p:sp>
    </p:spTree>
    <p:extLst>
      <p:ext uri="{BB962C8B-B14F-4D97-AF65-F5344CB8AC3E}">
        <p14:creationId xmlns:p14="http://schemas.microsoft.com/office/powerpoint/2010/main" val="216645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4FD00A3-F9F8-6FC6-8C70-C0FBDBBA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29" y="1429304"/>
            <a:ext cx="10972800" cy="512822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sl-SI" sz="1800" dirty="0"/>
              <a:t>Štetje števila korakov</a:t>
            </a:r>
          </a:p>
          <a:p>
            <a:pPr>
              <a:lnSpc>
                <a:spcPct val="200000"/>
              </a:lnSpc>
            </a:pPr>
            <a:r>
              <a:rPr lang="sl-SI" sz="1800" dirty="0"/>
              <a:t> Peš-kolo-</a:t>
            </a:r>
            <a:r>
              <a:rPr lang="sl-SI" sz="1800" dirty="0" err="1"/>
              <a:t>skirca</a:t>
            </a:r>
            <a:r>
              <a:rPr lang="sl-SI" sz="1800" dirty="0"/>
              <a:t> 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053F784-0F81-CF38-F2FF-7E4A6517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014" y="1775299"/>
            <a:ext cx="2632448" cy="271863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42414DB-D9AC-4AAD-9D2E-D1715B61B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9" y="2974754"/>
            <a:ext cx="3635532" cy="27277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A0DF2157-2147-1875-939F-799BFB8B78BC}"/>
              </a:ext>
            </a:extLst>
          </p:cNvPr>
          <p:cNvSpPr txBox="1"/>
          <p:nvPr/>
        </p:nvSpPr>
        <p:spPr>
          <a:xfrm>
            <a:off x="4442745" y="4447321"/>
            <a:ext cx="2489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dirty="0"/>
              <a:t>Štetje števila korakov </a:t>
            </a:r>
          </a:p>
          <a:p>
            <a:pPr algn="ctr"/>
            <a:endParaRPr lang="sl-SI" sz="1100" dirty="0"/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06C2E04B-D1EF-6008-5F74-66F5CCCF2A33}"/>
              </a:ext>
            </a:extLst>
          </p:cNvPr>
          <p:cNvSpPr txBox="1"/>
          <p:nvPr/>
        </p:nvSpPr>
        <p:spPr>
          <a:xfrm>
            <a:off x="1475143" y="5702463"/>
            <a:ext cx="28232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Peš, kolo, </a:t>
            </a:r>
            <a:r>
              <a:rPr lang="sl-SI" sz="1100" dirty="0" err="1"/>
              <a:t>skirca</a:t>
            </a:r>
            <a:r>
              <a:rPr lang="sl-SI" sz="1100" dirty="0"/>
              <a:t>  </a:t>
            </a:r>
          </a:p>
        </p:txBody>
      </p:sp>
      <p:pic>
        <p:nvPicPr>
          <p:cNvPr id="2" name="Označba mesta vsebine 3">
            <a:extLst>
              <a:ext uri="{FF2B5EF4-FFF2-40B4-BE49-F238E27FC236}">
                <a16:creationId xmlns:a16="http://schemas.microsoft.com/office/drawing/2014/main" id="{1916C4C2-47F3-EB40-1F39-2493AA58B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46" y="31424"/>
            <a:ext cx="4907333" cy="654311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5086B4D-A1A3-5767-7881-01AE3FBCDD0A}"/>
              </a:ext>
            </a:extLst>
          </p:cNvPr>
          <p:cNvSpPr txBox="1"/>
          <p:nvPr/>
        </p:nvSpPr>
        <p:spPr>
          <a:xfrm>
            <a:off x="8433596" y="6564966"/>
            <a:ext cx="35986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Koledar nekaterih aktivnosti v 2022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0963FAC-A35C-8778-00E0-1B17156F6375}"/>
              </a:ext>
            </a:extLst>
          </p:cNvPr>
          <p:cNvSpPr txBox="1"/>
          <p:nvPr/>
        </p:nvSpPr>
        <p:spPr>
          <a:xfrm>
            <a:off x="905522" y="674702"/>
            <a:ext cx="2823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tx2"/>
                </a:solidFill>
              </a:rPr>
              <a:t>ETM</a:t>
            </a:r>
          </a:p>
        </p:txBody>
      </p:sp>
    </p:spTree>
    <p:extLst>
      <p:ext uri="{BB962C8B-B14F-4D97-AF65-F5344CB8AC3E}">
        <p14:creationId xmlns:p14="http://schemas.microsoft.com/office/powerpoint/2010/main" val="393695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469A9C-839D-F154-A810-5D08E9A5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Pustni torek – obisk devetošolcev OŠ Selnica ob Dravi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78886C8-966C-633F-567F-7189D4F3F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1800" dirty="0"/>
              <a:t>Gostom smo pričarali utrip pustnega dogajanja na Ptuju in jim razkazali lepote našega mesta.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41F7D55-2236-760B-2C9E-6FEED6907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3" y="3428993"/>
            <a:ext cx="13" cy="1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B9B0A84-05AC-E863-95A9-4B65B5657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3" y="3428993"/>
            <a:ext cx="13" cy="1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06FF08A-6B5B-AAE1-E358-19FA51E57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06034" y="2802660"/>
            <a:ext cx="3680734" cy="391360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72524AB-9AB8-8B24-60E5-B36EDC52C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405" y="2674051"/>
            <a:ext cx="4017829" cy="41708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97A8A08-B1B7-0667-A0B7-CA65B5270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3" y="3428993"/>
            <a:ext cx="13" cy="1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6154727-9B4B-F322-EE66-BBFF80643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3" y="3428993"/>
            <a:ext cx="13" cy="1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B5F813B-2BCC-4005-03B5-5679556E1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5009" y="2507361"/>
            <a:ext cx="385762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8817A4-A72B-D4FC-ED32-48E83BA3B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78777"/>
            <a:ext cx="10972800" cy="1066800"/>
          </a:xfrm>
        </p:spPr>
        <p:txBody>
          <a:bodyPr>
            <a:normAutofit/>
          </a:bodyPr>
          <a:lstStyle/>
          <a:p>
            <a:r>
              <a:rPr lang="sl-SI" sz="3200" dirty="0"/>
              <a:t>Kaj načrtujemo v prihodnje?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D747973-41AF-9B6A-88CE-118B96FE7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sl-SI" sz="1800" dirty="0"/>
              <a:t>Obisk centra Varne vožnje na Vranskem (17. maj 2023)</a:t>
            </a:r>
          </a:p>
          <a:p>
            <a:pPr>
              <a:lnSpc>
                <a:spcPct val="200000"/>
              </a:lnSpc>
            </a:pPr>
            <a:r>
              <a:rPr lang="sl-SI" sz="1800" dirty="0"/>
              <a:t>Končni izleti po Sloveniji z vlakom (kjer je mogoče)</a:t>
            </a:r>
          </a:p>
          <a:p>
            <a:pPr>
              <a:lnSpc>
                <a:spcPct val="200000"/>
              </a:lnSpc>
            </a:pPr>
            <a:r>
              <a:rPr lang="sl-SI" sz="1800" dirty="0"/>
              <a:t>Medgeneracijski kolesarski izlet (1.-9. razredi) </a:t>
            </a:r>
          </a:p>
          <a:p>
            <a:pPr>
              <a:lnSpc>
                <a:spcPct val="200000"/>
              </a:lnSpc>
            </a:pPr>
            <a:r>
              <a:rPr lang="sl-SI" sz="1800" dirty="0"/>
              <a:t>Aktivnost KOLO-VLAK (10 učencev III. VIO v sodelovanju z OŠ Moravče)</a:t>
            </a:r>
          </a:p>
          <a:p>
            <a:pPr>
              <a:lnSpc>
                <a:spcPct val="200000"/>
              </a:lnSpc>
            </a:pPr>
            <a:r>
              <a:rPr lang="sl-SI" sz="1800" dirty="0"/>
              <a:t>Štafetni tek okrog ptujskega jezera za vse ptujske OŠ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EB4473E-F29C-86B1-459E-2E2A6E7A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37" y="866721"/>
            <a:ext cx="3031972" cy="3222605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68FED5B-0FC8-F965-51B5-1F61C12ECD9E}"/>
              </a:ext>
            </a:extLst>
          </p:cNvPr>
          <p:cNvSpPr txBox="1"/>
          <p:nvPr/>
        </p:nvSpPr>
        <p:spPr>
          <a:xfrm>
            <a:off x="7938140" y="5632024"/>
            <a:ext cx="387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tx2"/>
                </a:solidFill>
              </a:rPr>
              <a:t>Vir fotografij: </a:t>
            </a:r>
            <a:r>
              <a:rPr lang="sl-SI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www.olgica.si</a:t>
            </a:r>
            <a:r>
              <a:rPr lang="sl-SI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4FFEAADF-F57D-F0FA-959B-EED8F27DC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284" y="2416629"/>
            <a:ext cx="2919715" cy="30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2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457A55A-5FFA-76F4-1236-A5CD8DBDA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9608"/>
            <a:ext cx="10972800" cy="661925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sl-SI" sz="4800" dirty="0">
                <a:cs typeface="Alef" panose="00000500000000000000" pitchFamily="2" charset="-79"/>
              </a:rPr>
              <a:t>Hvala za vašo pozornost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76BCB15-571C-AEF0-376A-1A84FDF18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91275" y="1947994"/>
            <a:ext cx="3575268" cy="476702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005074D-3DCC-39DD-23A0-41F09C9AFF13}"/>
              </a:ext>
            </a:extLst>
          </p:cNvPr>
          <p:cNvSpPr txBox="1"/>
          <p:nvPr/>
        </p:nvSpPr>
        <p:spPr>
          <a:xfrm>
            <a:off x="7031184" y="6231106"/>
            <a:ext cx="4385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Tisa Julija Golob, 8. a</a:t>
            </a:r>
          </a:p>
        </p:txBody>
      </p:sp>
    </p:spTree>
    <p:extLst>
      <p:ext uri="{BB962C8B-B14F-4D97-AF65-F5344CB8AC3E}">
        <p14:creationId xmlns:p14="http://schemas.microsoft.com/office/powerpoint/2010/main" val="428699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609600" y="1083077"/>
            <a:ext cx="10972800" cy="5491460"/>
          </a:xfrm>
        </p:spPr>
        <p:txBody>
          <a:bodyPr rtlCol="0">
            <a:normAutofit/>
          </a:bodyPr>
          <a:lstStyle/>
          <a:p>
            <a:pPr rtl="0">
              <a:lnSpc>
                <a:spcPct val="200000"/>
              </a:lnSpc>
            </a:pPr>
            <a:r>
              <a:rPr lang="sl-SI" sz="1800" dirty="0"/>
              <a:t>OŠ Olge Meglič („Olgica“) stoji sredi najstarejšega mesta</a:t>
            </a:r>
          </a:p>
          <a:p>
            <a:pPr rtl="0">
              <a:lnSpc>
                <a:spcPct val="200000"/>
              </a:lnSpc>
            </a:pPr>
            <a:r>
              <a:rPr lang="sl-SI" sz="1800" dirty="0"/>
              <a:t>Število vključenih otrok: 387</a:t>
            </a:r>
          </a:p>
          <a:p>
            <a:pPr rtl="0">
              <a:lnSpc>
                <a:spcPct val="200000"/>
              </a:lnSpc>
            </a:pPr>
            <a:r>
              <a:rPr lang="sl-SI" sz="1800" dirty="0"/>
              <a:t>Število oddelkov: 19 (od 1. do 9. razreda)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B78D369-77D0-7F49-0AF5-4A55675E99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09" y="2805030"/>
            <a:ext cx="6388872" cy="3826547"/>
          </a:xfrm>
          <a:prstGeom prst="rect">
            <a:avLst/>
          </a:prstGeom>
          <a:effectLst>
            <a:softEdge rad="990600"/>
          </a:effec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2E1D8D5-9EEA-79DA-6961-D25C22A28528}"/>
              </a:ext>
            </a:extLst>
          </p:cNvPr>
          <p:cNvSpPr txBox="1"/>
          <p:nvPr/>
        </p:nvSpPr>
        <p:spPr>
          <a:xfrm>
            <a:off x="3984172" y="6446311"/>
            <a:ext cx="4422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https://www.olgica.si/projekti/trajnostna-mobilnost/</a:t>
            </a:r>
          </a:p>
        </p:txBody>
      </p:sp>
    </p:spTree>
    <p:extLst>
      <p:ext uri="{BB962C8B-B14F-4D97-AF65-F5344CB8AC3E}">
        <p14:creationId xmlns:p14="http://schemas.microsoft.com/office/powerpoint/2010/main" val="185189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5312961E-29F6-FDE6-B177-64DBF5290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23" y="3992005"/>
            <a:ext cx="2523040" cy="259082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956569"/>
            <a:ext cx="10972800" cy="659167"/>
          </a:xfrm>
        </p:spPr>
        <p:txBody>
          <a:bodyPr rtlCol="0">
            <a:normAutofit/>
          </a:bodyPr>
          <a:lstStyle/>
          <a:p>
            <a:pPr rtl="0"/>
            <a:r>
              <a:rPr lang="sl-SI" sz="3200" b="1" dirty="0"/>
              <a:t>Trajnostna mobilnost na Olgici  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251535" y="1831390"/>
            <a:ext cx="11330865" cy="5003188"/>
          </a:xfrm>
        </p:spPr>
        <p:txBody>
          <a:bodyPr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sl-SI" sz="1800" dirty="0"/>
              <a:t>Več kot 30 aktivnosti iz področja TM po vertikali od 1. do 9. razreda</a:t>
            </a:r>
          </a:p>
          <a:p>
            <a:pPr>
              <a:lnSpc>
                <a:spcPct val="200000"/>
              </a:lnSpc>
            </a:pPr>
            <a:r>
              <a:rPr lang="sl-SI" sz="1800" dirty="0"/>
              <a:t>Sodelovanje s SPVCP MO Ptuj (mestno redarstvo, policijo, ZŠAM Ptuj), starši, zaposlenimi, drugimi zavodi, društvi … </a:t>
            </a:r>
          </a:p>
          <a:p>
            <a:pPr>
              <a:lnSpc>
                <a:spcPct val="200000"/>
              </a:lnSpc>
            </a:pPr>
            <a:r>
              <a:rPr lang="sl-SI" sz="1800" dirty="0"/>
              <a:t>Povezovanje z že obstoječimi projekti (Varno na kolesu, </a:t>
            </a:r>
            <a:r>
              <a:rPr lang="sl-SI" sz="1800" dirty="0" err="1"/>
              <a:t>Pasavček</a:t>
            </a:r>
            <a:r>
              <a:rPr lang="sl-SI" sz="1800" dirty="0"/>
              <a:t>, </a:t>
            </a:r>
            <a:r>
              <a:rPr lang="sl-SI" sz="1800" dirty="0" err="1"/>
              <a:t>Jumicar</a:t>
            </a:r>
            <a:r>
              <a:rPr lang="sl-SI" sz="1800" dirty="0"/>
              <a:t>, Ulice otrokom, Mladim se dogaja, Varne šolske poti …). </a:t>
            </a:r>
          </a:p>
          <a:p>
            <a:pPr rtl="0"/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260DE4CE-CF2F-D4D3-2654-5AEE79759037}"/>
              </a:ext>
            </a:extLst>
          </p:cNvPr>
          <p:cNvSpPr txBox="1"/>
          <p:nvPr/>
        </p:nvSpPr>
        <p:spPr>
          <a:xfrm>
            <a:off x="10803423" y="6321218"/>
            <a:ext cx="24028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Vir: </a:t>
            </a:r>
            <a:r>
              <a:rPr lang="sl-SI" sz="1100" dirty="0">
                <a:hlinkClick r:id="rId4"/>
              </a:rPr>
              <a:t>www.olgica.si</a:t>
            </a:r>
            <a:r>
              <a:rPr lang="sl-SI" sz="1100" dirty="0"/>
              <a:t>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328D6AE-FFD9-457F-0081-CB88B2021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4" y="3428993"/>
            <a:ext cx="12" cy="13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42FF2BDB-11F4-881D-6E3F-1457066E4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883" y="3892276"/>
            <a:ext cx="2422168" cy="2690552"/>
          </a:xfrm>
          <a:prstGeom prst="rect">
            <a:avLst/>
          </a:prstGeom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2400C61E-1392-9F46-2DA8-6BFEFB90AC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3" y="3428993"/>
            <a:ext cx="13" cy="13"/>
          </a:xfrm>
          <a:prstGeom prst="rect">
            <a:avLst/>
          </a:prstGeom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38A03B5B-F5DF-404D-57DF-06A49EF7A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013" y="2813172"/>
            <a:ext cx="13" cy="13"/>
          </a:xfrm>
          <a:prstGeom prst="rect">
            <a:avLst/>
          </a:prstGeom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D5B452F0-2164-08F1-33C1-0616B09F7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3" y="3428993"/>
            <a:ext cx="13" cy="13"/>
          </a:xfrm>
          <a:prstGeom prst="rect">
            <a:avLst/>
          </a:prstGeom>
        </p:spPr>
      </p:pic>
      <p:pic>
        <p:nvPicPr>
          <p:cNvPr id="43" name="Slika 42">
            <a:extLst>
              <a:ext uri="{FF2B5EF4-FFF2-40B4-BE49-F238E27FC236}">
                <a16:creationId xmlns:a16="http://schemas.microsoft.com/office/drawing/2014/main" id="{C5E80D1A-5724-58CB-3C87-E0760E659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3" y="3428993"/>
            <a:ext cx="13" cy="13"/>
          </a:xfrm>
          <a:prstGeom prst="rect">
            <a:avLst/>
          </a:prstGeom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982D3E4E-F14E-9F21-36E7-A5C074D15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4697" y="3942250"/>
            <a:ext cx="2753027" cy="26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6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>
            <a:extLst>
              <a:ext uri="{FF2B5EF4-FFF2-40B4-BE49-F238E27FC236}">
                <a16:creationId xmlns:a16="http://schemas.microsoft.com/office/drawing/2014/main" id="{7B02AD49-ADA4-5A7E-3954-9A1B0D4E8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452" y="536521"/>
            <a:ext cx="3013868" cy="310517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427EB47B-7008-4B5B-0E8F-1EC5EC392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79" y="3825399"/>
            <a:ext cx="2570294" cy="2703417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F8826837-BAF9-0777-00B3-4179DC28E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950" y="3679957"/>
            <a:ext cx="2844099" cy="2882238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229A8B4E-BB32-FA6F-6287-BD015C4F1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610" y="3752531"/>
            <a:ext cx="2750481" cy="2864406"/>
          </a:xfrm>
          <a:prstGeom prst="rect">
            <a:avLst/>
          </a:prstGeom>
        </p:spPr>
      </p:pic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D0E5177F-DBE5-17C9-4021-73F720355630}"/>
              </a:ext>
            </a:extLst>
          </p:cNvPr>
          <p:cNvSpPr txBox="1"/>
          <p:nvPr/>
        </p:nvSpPr>
        <p:spPr>
          <a:xfrm>
            <a:off x="4509757" y="3306949"/>
            <a:ext cx="20832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Varne šolske poti (4. razred) </a:t>
            </a:r>
          </a:p>
        </p:txBody>
      </p:sp>
      <p:sp>
        <p:nvSpPr>
          <p:cNvPr id="28" name="PoljeZBesedilom 27">
            <a:extLst>
              <a:ext uri="{FF2B5EF4-FFF2-40B4-BE49-F238E27FC236}">
                <a16:creationId xmlns:a16="http://schemas.microsoft.com/office/drawing/2014/main" id="{1ACDE0C7-6E31-343B-6DEF-9F60FF1172D8}"/>
              </a:ext>
            </a:extLst>
          </p:cNvPr>
          <p:cNvSpPr txBox="1"/>
          <p:nvPr/>
        </p:nvSpPr>
        <p:spPr>
          <a:xfrm>
            <a:off x="8368337" y="3563789"/>
            <a:ext cx="20832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Ulice otrokom (1.-3. razred)</a:t>
            </a:r>
          </a:p>
        </p:txBody>
      </p:sp>
      <p:sp>
        <p:nvSpPr>
          <p:cNvPr id="29" name="PoljeZBesedilom 28">
            <a:extLst>
              <a:ext uri="{FF2B5EF4-FFF2-40B4-BE49-F238E27FC236}">
                <a16:creationId xmlns:a16="http://schemas.microsoft.com/office/drawing/2014/main" id="{C141F401-6F6B-D6BF-B296-FAF84A5AFB5C}"/>
              </a:ext>
            </a:extLst>
          </p:cNvPr>
          <p:cNvSpPr txBox="1"/>
          <p:nvPr/>
        </p:nvSpPr>
        <p:spPr>
          <a:xfrm>
            <a:off x="1242173" y="6431390"/>
            <a:ext cx="19906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 err="1"/>
              <a:t>Jumicar</a:t>
            </a:r>
            <a:r>
              <a:rPr lang="sl-SI" sz="1100" dirty="0"/>
              <a:t> (4. razred)</a:t>
            </a:r>
          </a:p>
        </p:txBody>
      </p:sp>
      <p:sp>
        <p:nvSpPr>
          <p:cNvPr id="31" name="PoljeZBesedilom 30">
            <a:extLst>
              <a:ext uri="{FF2B5EF4-FFF2-40B4-BE49-F238E27FC236}">
                <a16:creationId xmlns:a16="http://schemas.microsoft.com/office/drawing/2014/main" id="{C568A2EF-AD24-3C4A-C2BF-B8824F17A1C9}"/>
              </a:ext>
            </a:extLst>
          </p:cNvPr>
          <p:cNvSpPr txBox="1"/>
          <p:nvPr/>
        </p:nvSpPr>
        <p:spPr>
          <a:xfrm>
            <a:off x="5367931" y="6469656"/>
            <a:ext cx="245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Spretnostni poligon (5. razred)</a:t>
            </a: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D7764099-777C-DBF6-5DDF-0A88D98B1341}"/>
              </a:ext>
            </a:extLst>
          </p:cNvPr>
          <p:cNvSpPr txBox="1"/>
          <p:nvPr/>
        </p:nvSpPr>
        <p:spPr>
          <a:xfrm>
            <a:off x="8839610" y="6538154"/>
            <a:ext cx="32581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Pohod po haloški planinski poti (6.-9. razred)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CE7F079-13FB-3D69-9D42-DE2EA2940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691" y="629364"/>
            <a:ext cx="2670960" cy="2753722"/>
          </a:xfrm>
          <a:prstGeom prst="rect">
            <a:avLst/>
          </a:prstGeom>
        </p:spPr>
      </p:pic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41749DB4-9E8A-83D3-DAE9-ABC940AB7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34059" y="395995"/>
            <a:ext cx="2844099" cy="3138042"/>
          </a:xfr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0852587-DEF3-326B-E301-DF8C95179A80}"/>
              </a:ext>
            </a:extLst>
          </p:cNvPr>
          <p:cNvSpPr txBox="1"/>
          <p:nvPr/>
        </p:nvSpPr>
        <p:spPr>
          <a:xfrm>
            <a:off x="977013" y="3418108"/>
            <a:ext cx="2238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Kolesarski izpit (5. razred) </a:t>
            </a:r>
          </a:p>
        </p:txBody>
      </p:sp>
    </p:spTree>
    <p:extLst>
      <p:ext uri="{BB962C8B-B14F-4D97-AF65-F5344CB8AC3E}">
        <p14:creationId xmlns:p14="http://schemas.microsoft.com/office/powerpoint/2010/main" val="89892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0870" y="901912"/>
            <a:ext cx="4841289" cy="1066800"/>
          </a:xfrm>
        </p:spPr>
        <p:txBody>
          <a:bodyPr rtlCol="0"/>
          <a:lstStyle/>
          <a:p>
            <a:pPr rtl="0"/>
            <a:r>
              <a:rPr lang="sl-SI" dirty="0"/>
              <a:t> </a:t>
            </a:r>
            <a:r>
              <a:rPr lang="sl-SI" sz="3200" b="1" dirty="0"/>
              <a:t>TM V </a:t>
            </a:r>
            <a:r>
              <a:rPr lang="sl-SI" sz="3200" b="1" dirty="0" err="1"/>
              <a:t>RaP</a:t>
            </a:r>
            <a:endParaRPr lang="sl-SI" sz="3200" b="1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191192" y="1857182"/>
            <a:ext cx="10972800" cy="4120396"/>
          </a:xfrm>
        </p:spPr>
        <p:txBody>
          <a:bodyPr rtlCol="0">
            <a:normAutofit/>
          </a:bodyPr>
          <a:lstStyle/>
          <a:p>
            <a:pPr rtl="0">
              <a:lnSpc>
                <a:spcPct val="200000"/>
              </a:lnSpc>
            </a:pPr>
            <a:endParaRPr lang="sl-SI" sz="1800" dirty="0"/>
          </a:p>
          <a:p>
            <a:pPr rtl="0">
              <a:lnSpc>
                <a:spcPct val="200000"/>
              </a:lnSpc>
            </a:pPr>
            <a:r>
              <a:rPr lang="sl-SI" sz="1800" dirty="0"/>
              <a:t>Heterogene skupine (izjema 1. razredi)</a:t>
            </a:r>
          </a:p>
          <a:p>
            <a:pPr rtl="0">
              <a:lnSpc>
                <a:spcPct val="200000"/>
              </a:lnSpc>
            </a:pPr>
            <a:r>
              <a:rPr lang="sl-SI" sz="1800" dirty="0"/>
              <a:t>Področje: Gibanje in zdravje za dobro psihično in fizično počutje</a:t>
            </a:r>
          </a:p>
          <a:p>
            <a:pPr rtl="0">
              <a:lnSpc>
                <a:spcPct val="200000"/>
              </a:lnSpc>
            </a:pPr>
            <a:r>
              <a:rPr lang="sl-SI" sz="1800" dirty="0"/>
              <a:t>Izbirnost, glede na učenčeve interese, močna področja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84717FC-A49C-7365-ED86-E56F7064A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843" y="576274"/>
            <a:ext cx="5337146" cy="283232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1FA7555-903A-BA6B-001B-8576E9F8A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580" y="3429000"/>
            <a:ext cx="3187671" cy="34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2854974B-97F9-AFD7-E94E-3FF29EDF1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31" y="2434019"/>
            <a:ext cx="5400212" cy="3036498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7377070" y="5470517"/>
            <a:ext cx="40158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100" dirty="0"/>
              <a:t>Tabla z </a:t>
            </a:r>
            <a:r>
              <a:rPr lang="sl-SI" sz="1100" dirty="0" err="1"/>
              <a:t>RaP</a:t>
            </a:r>
            <a:r>
              <a:rPr lang="sl-SI" sz="1100" dirty="0"/>
              <a:t> dejavnostmi – Popoldanske dogodivščine  (2.-5. razred) 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E62D291-01FD-F84D-0EAD-ACFA6684937E}"/>
              </a:ext>
            </a:extLst>
          </p:cNvPr>
          <p:cNvSpPr txBox="1"/>
          <p:nvPr/>
        </p:nvSpPr>
        <p:spPr>
          <a:xfrm>
            <a:off x="523782" y="849979"/>
            <a:ext cx="440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chemeClr val="tx2"/>
                </a:solidFill>
              </a:rPr>
              <a:t>Organizacija TM v </a:t>
            </a:r>
            <a:r>
              <a:rPr lang="sl-SI" sz="3200" b="1" dirty="0" err="1">
                <a:solidFill>
                  <a:schemeClr val="tx2"/>
                </a:solidFill>
              </a:rPr>
              <a:t>RaP</a:t>
            </a:r>
            <a:endParaRPr lang="sl-SI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2FBEC14-6142-0B2C-EEF0-6C64D14C4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561368"/>
              </p:ext>
            </p:extLst>
          </p:nvPr>
        </p:nvGraphicFramePr>
        <p:xfrm>
          <a:off x="284455" y="2434019"/>
          <a:ext cx="6098590" cy="297247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24311">
                  <a:extLst>
                    <a:ext uri="{9D8B030D-6E8A-4147-A177-3AD203B41FA5}">
                      <a16:colId xmlns:a16="http://schemas.microsoft.com/office/drawing/2014/main" val="1683703123"/>
                    </a:ext>
                  </a:extLst>
                </a:gridCol>
                <a:gridCol w="791139">
                  <a:extLst>
                    <a:ext uri="{9D8B030D-6E8A-4147-A177-3AD203B41FA5}">
                      <a16:colId xmlns:a16="http://schemas.microsoft.com/office/drawing/2014/main" val="1099035566"/>
                    </a:ext>
                  </a:extLst>
                </a:gridCol>
                <a:gridCol w="2258156">
                  <a:extLst>
                    <a:ext uri="{9D8B030D-6E8A-4147-A177-3AD203B41FA5}">
                      <a16:colId xmlns:a16="http://schemas.microsoft.com/office/drawing/2014/main" val="2639635973"/>
                    </a:ext>
                  </a:extLst>
                </a:gridCol>
                <a:gridCol w="1524984">
                  <a:extLst>
                    <a:ext uri="{9D8B030D-6E8A-4147-A177-3AD203B41FA5}">
                      <a16:colId xmlns:a16="http://schemas.microsoft.com/office/drawing/2014/main" val="3200101883"/>
                    </a:ext>
                  </a:extLst>
                </a:gridCol>
              </a:tblGrid>
              <a:tr h="247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>
                          <a:effectLst/>
                        </a:rPr>
                        <a:t>DEJAVNOST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>
                          <a:effectLst/>
                        </a:rPr>
                        <a:t>RAZRED</a:t>
                      </a:r>
                      <a:endParaRPr lang="sl-SI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>
                          <a:effectLst/>
                        </a:rPr>
                        <a:t>KDAJ?</a:t>
                      </a:r>
                      <a:endParaRPr lang="sl-SI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>
                          <a:effectLst/>
                        </a:rPr>
                        <a:t>AKTIVNOSTI TM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9442054"/>
                  </a:ext>
                </a:extLst>
              </a:tr>
              <a:tr h="1466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>
                          <a:effectLst/>
                        </a:rPr>
                        <a:t>Popoldanske dogodivščine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>
                          <a:effectLst/>
                        </a:rPr>
                        <a:t>2.–5. 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>
                          <a:effectLst/>
                        </a:rPr>
                        <a:t>Ponedeljek, sreda, petek (13.50-14.40),</a:t>
                      </a:r>
                      <a:r>
                        <a:rPr lang="sl-SI" sz="1400" baseline="0" dirty="0">
                          <a:effectLst/>
                        </a:rPr>
                        <a:t> </a:t>
                      </a:r>
                      <a:r>
                        <a:rPr lang="sl-SI" sz="1400" baseline="0" dirty="0" err="1">
                          <a:effectLst/>
                        </a:rPr>
                        <a:t>max</a:t>
                      </a:r>
                      <a:r>
                        <a:rPr lang="sl-SI" sz="1400" baseline="0" dirty="0">
                          <a:effectLst/>
                        </a:rPr>
                        <a:t>. 15 otrok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*tudi ob sobotah – Z nahrbtnikom v hribe (1.-9. razred)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>
                          <a:effectLst/>
                        </a:rPr>
                        <a:t>Likovne kuharije, Ptuj-moje mesto, Spoznajmo lokalni </a:t>
                      </a:r>
                      <a:r>
                        <a:rPr lang="sl-SI" sz="1400" dirty="0" err="1">
                          <a:effectLst/>
                        </a:rPr>
                        <a:t>Pumptrack</a:t>
                      </a:r>
                      <a:r>
                        <a:rPr lang="sl-SI" sz="1400" dirty="0">
                          <a:effectLst/>
                        </a:rPr>
                        <a:t>, Varno na kolesu, Podnebni tek …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6317145"/>
                  </a:ext>
                </a:extLst>
              </a:tr>
              <a:tr h="247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>
                          <a:effectLst/>
                        </a:rPr>
                        <a:t>Zmorem več</a:t>
                      </a:r>
                      <a:endParaRPr lang="sl-SI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>
                          <a:effectLst/>
                        </a:rPr>
                        <a:t>1.–5. </a:t>
                      </a:r>
                      <a:endParaRPr lang="sl-SI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>
                          <a:effectLst/>
                        </a:rPr>
                        <a:t>0 šol. ura 1x/teden 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>
                          <a:effectLst/>
                        </a:rPr>
                        <a:t>Varno na kolesu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6815298"/>
                  </a:ext>
                </a:extLst>
              </a:tr>
              <a:tr h="7642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>
                          <a:effectLst/>
                        </a:rPr>
                        <a:t>Zmorem več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>
                          <a:effectLst/>
                        </a:rPr>
                        <a:t>6.–9. </a:t>
                      </a:r>
                      <a:endParaRPr lang="sl-SI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>
                          <a:effectLst/>
                        </a:rPr>
                        <a:t>Torek  4. šol. ura, </a:t>
                      </a:r>
                      <a:r>
                        <a:rPr lang="sl-SI" sz="1400" dirty="0" err="1">
                          <a:effectLst/>
                        </a:rPr>
                        <a:t>max</a:t>
                      </a:r>
                      <a:r>
                        <a:rPr lang="sl-SI" sz="1400" dirty="0">
                          <a:effectLst/>
                        </a:rPr>
                        <a:t>. 15. otrok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 err="1">
                          <a:effectLst/>
                        </a:rPr>
                        <a:t>Startup</a:t>
                      </a:r>
                      <a:r>
                        <a:rPr lang="sl-SI" sz="1400" dirty="0">
                          <a:effectLst/>
                        </a:rPr>
                        <a:t> na Olgici, </a:t>
                      </a:r>
                      <a:r>
                        <a:rPr lang="sl-SI" sz="1400" dirty="0" err="1">
                          <a:effectLst/>
                        </a:rPr>
                        <a:t>Olgoposel</a:t>
                      </a:r>
                      <a:r>
                        <a:rPr lang="sl-SI" sz="1400" dirty="0">
                          <a:effectLst/>
                        </a:rPr>
                        <a:t>, Varno na kolesu …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1224056"/>
                  </a:ext>
                </a:extLst>
              </a:tr>
              <a:tr h="247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>
                          <a:effectLst/>
                        </a:rPr>
                        <a:t>Veselo v nov dan</a:t>
                      </a:r>
                      <a:endParaRPr lang="sl-SI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>
                          <a:effectLst/>
                        </a:rPr>
                        <a:t>1.–3. </a:t>
                      </a:r>
                      <a:endParaRPr lang="sl-SI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>
                          <a:effectLst/>
                        </a:rPr>
                        <a:t>Ponedeljek/sreda 0. šol. ura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400" dirty="0" err="1">
                          <a:effectLst/>
                        </a:rPr>
                        <a:t>Pasavček</a:t>
                      </a:r>
                      <a:r>
                        <a:rPr lang="sl-SI" sz="1400" dirty="0">
                          <a:effectLst/>
                        </a:rPr>
                        <a:t>, ETM </a:t>
                      </a:r>
                      <a:endParaRPr lang="sl-SI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1384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68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331CDD-E437-75A5-64DD-010344B77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4024F4B-8020-1DDD-3AB2-309DE24F0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2" y="1142999"/>
            <a:ext cx="5435602" cy="40767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B26A808-D554-E033-D8CE-AEC6B0BAC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68" y="1143001"/>
            <a:ext cx="5435599" cy="40767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790C862-E5BD-C87A-2D40-5FD50F3252FF}"/>
              </a:ext>
            </a:extLst>
          </p:cNvPr>
          <p:cNvSpPr txBox="1"/>
          <p:nvPr/>
        </p:nvSpPr>
        <p:spPr>
          <a:xfrm>
            <a:off x="7846986" y="5219700"/>
            <a:ext cx="33183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Zmorem več (6.-9. razred)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E5F29FEB-CE02-9B36-1EE6-E01CA00B3EF7}"/>
              </a:ext>
            </a:extLst>
          </p:cNvPr>
          <p:cNvSpPr/>
          <p:nvPr/>
        </p:nvSpPr>
        <p:spPr>
          <a:xfrm>
            <a:off x="1180411" y="521970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100" dirty="0"/>
              <a:t>Tabla z </a:t>
            </a:r>
            <a:r>
              <a:rPr lang="sl-SI" sz="1100" dirty="0" err="1"/>
              <a:t>RaP</a:t>
            </a:r>
            <a:r>
              <a:rPr lang="sl-SI" sz="1100" dirty="0"/>
              <a:t> dejavnostmi – Popoldanske dogodivščine  (2.-5. razred) </a:t>
            </a:r>
          </a:p>
        </p:txBody>
      </p:sp>
    </p:spTree>
    <p:extLst>
      <p:ext uri="{BB962C8B-B14F-4D97-AF65-F5344CB8AC3E}">
        <p14:creationId xmlns:p14="http://schemas.microsoft.com/office/powerpoint/2010/main" val="352905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9" y="858417"/>
            <a:ext cx="8263796" cy="5452981"/>
          </a:xfrm>
          <a:prstGeom prst="rect">
            <a:avLst/>
          </a:prstGeom>
        </p:spPr>
      </p:pic>
      <p:pic>
        <p:nvPicPr>
          <p:cNvPr id="4" name="Slika 3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988141A4-364A-0D37-294B-21B226072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72" y="1268964"/>
            <a:ext cx="3246914" cy="497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4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CFC460C-DC81-5B61-9E33-3FA8877F6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33996"/>
            <a:ext cx="10972800" cy="534054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sl-SI" sz="1800" dirty="0"/>
              <a:t>Likovne kuharije</a:t>
            </a:r>
          </a:p>
          <a:p>
            <a:pPr>
              <a:lnSpc>
                <a:spcPct val="200000"/>
              </a:lnSpc>
            </a:pPr>
            <a:r>
              <a:rPr lang="sl-SI" sz="1800" dirty="0"/>
              <a:t> Ptuj - moje mesto</a:t>
            </a:r>
          </a:p>
          <a:p>
            <a:pPr>
              <a:lnSpc>
                <a:spcPct val="200000"/>
              </a:lnSpc>
            </a:pPr>
            <a:r>
              <a:rPr lang="sl-SI" sz="1800" dirty="0"/>
              <a:t>Spoznajmo lokalni </a:t>
            </a:r>
            <a:r>
              <a:rPr lang="sl-SI" sz="1800" dirty="0" err="1"/>
              <a:t>Pumptruck</a:t>
            </a:r>
            <a:r>
              <a:rPr lang="sl-SI" sz="1800" dirty="0"/>
              <a:t> </a:t>
            </a:r>
          </a:p>
          <a:p>
            <a:pPr marL="109728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C780D2C-9B16-D4E2-11E4-9371BBD28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75" y="2513058"/>
            <a:ext cx="3709050" cy="383625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3FDFA638-0CE9-74AC-A4C9-B89592DD35AE}"/>
              </a:ext>
            </a:extLst>
          </p:cNvPr>
          <p:cNvSpPr txBox="1"/>
          <p:nvPr/>
        </p:nvSpPr>
        <p:spPr>
          <a:xfrm>
            <a:off x="5155524" y="6087703"/>
            <a:ext cx="17618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100" dirty="0"/>
              <a:t>Likovne kuharije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64067E5D-F262-BB32-59CC-A56D8D540D2C}"/>
              </a:ext>
            </a:extLst>
          </p:cNvPr>
          <p:cNvSpPr txBox="1"/>
          <p:nvPr/>
        </p:nvSpPr>
        <p:spPr>
          <a:xfrm>
            <a:off x="9144492" y="4599009"/>
            <a:ext cx="2154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Ptuj - moje mesto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B468F013-7E00-016C-00AE-0588B4C8F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269" y="1233996"/>
            <a:ext cx="3324225" cy="3448050"/>
          </a:xfrm>
          <a:prstGeom prst="rect">
            <a:avLst/>
          </a:prstGeom>
        </p:spPr>
      </p:pic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350FCBA0-F82E-F909-006B-2EC45D94105D}"/>
              </a:ext>
            </a:extLst>
          </p:cNvPr>
          <p:cNvSpPr txBox="1"/>
          <p:nvPr/>
        </p:nvSpPr>
        <p:spPr>
          <a:xfrm>
            <a:off x="948504" y="6254895"/>
            <a:ext cx="29693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Spoznajmo lokalni </a:t>
            </a:r>
            <a:r>
              <a:rPr lang="sl-SI" sz="1100" dirty="0" err="1"/>
              <a:t>Pumptruck</a:t>
            </a:r>
            <a:r>
              <a:rPr lang="sl-SI" sz="1100" dirty="0"/>
              <a:t> 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52572D49-8BEC-2200-9C31-A2E437719B9E}"/>
              </a:ext>
            </a:extLst>
          </p:cNvPr>
          <p:cNvSpPr txBox="1"/>
          <p:nvPr/>
        </p:nvSpPr>
        <p:spPr>
          <a:xfrm>
            <a:off x="948504" y="601453"/>
            <a:ext cx="606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tx2"/>
                </a:solidFill>
              </a:rPr>
              <a:t>Popoldanske dogodivščine (2.-5.r)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D62F38C-51EF-F54E-9054-F5EE6DF30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94" y="3022006"/>
            <a:ext cx="3199037" cy="32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1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dstavitev za izobraževanj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225314_TF03460604" id="{ADDF9B4A-5B19-4CAF-A8A0-D5EF71E2F478}" vid="{C200600D-9228-401A-9542-E6E6E9896865}"/>
    </a:ext>
  </a:extLst>
</a:theme>
</file>

<file path=ppt/theme/theme2.xml><?xml version="1.0" encoding="utf-8"?>
<a:theme xmlns:a="http://schemas.openxmlformats.org/drawingml/2006/main" name="Officeova tem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Predstavitev izobraževanja</Template>
  <TotalTime>2256</TotalTime>
  <Words>839</Words>
  <Application>Microsoft Office PowerPoint</Application>
  <PresentationFormat>Širokozaslonsko</PresentationFormat>
  <Paragraphs>108</Paragraphs>
  <Slides>17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Arial</vt:lpstr>
      <vt:lpstr>Calibri</vt:lpstr>
      <vt:lpstr>Georgia</vt:lpstr>
      <vt:lpstr>Wingdings 2</vt:lpstr>
      <vt:lpstr>Predstavitev za izobraževanje</vt:lpstr>
      <vt:lpstr>Trajnostna mobilnost na Olgici s poudarkom na aktivnostih v RaP  </vt:lpstr>
      <vt:lpstr>PowerPointova predstavitev</vt:lpstr>
      <vt:lpstr>Trajnostna mobilnost na Olgici  </vt:lpstr>
      <vt:lpstr>PowerPointova predstavitev</vt:lpstr>
      <vt:lpstr> TM V RaP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Zmorem več (6.-9. r in. 1.-5r)  </vt:lpstr>
      <vt:lpstr>Opravljanje nalog v okviru projekta Varno na kolesu (Čelada je kul, anketni vprašalnik, Kolo in TM, Kolesarim in nabiram km_kolesarski izlet s starši, Kolesarjem prijazna šola, Tour po mojih krajih…) </vt:lpstr>
      <vt:lpstr>PowerPointova predstavitev</vt:lpstr>
      <vt:lpstr>Pustni torek – obisk devetošolcev OŠ Selnica ob Dravi </vt:lpstr>
      <vt:lpstr>Kaj načrtujemo v prihodnje?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Uresničevanje trajnostne mobilnosti in izobraževanje za trajnostni razvoj v VIZ</dc:title>
  <dc:creator>mateja.simonic@olgica.si</dc:creator>
  <cp:lastModifiedBy>Mateja Simonič</cp:lastModifiedBy>
  <cp:revision>46</cp:revision>
  <cp:lastPrinted>2023-01-17T13:43:54Z</cp:lastPrinted>
  <dcterms:created xsi:type="dcterms:W3CDTF">2023-01-11T14:36:41Z</dcterms:created>
  <dcterms:modified xsi:type="dcterms:W3CDTF">2023-04-11T19:28:34Z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